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02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iptables: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Углубленный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Анализ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Межсетевого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Экрана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Linux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№13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4350" y="516850"/>
            <a:ext cx="6389251" cy="42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Сохранение и Восстановление Правил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1464350" y="2452688"/>
            <a:ext cx="3809762" cy="757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Правила iptables, установленные вручную или с помощью скриптов, по умолчанию не сохраняются при перезагрузке системы.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464350" y="3332321"/>
            <a:ext cx="3809762" cy="102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сохранения используется утилита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iptables-save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которая выводит текущий набор правил в стандартный вывод. Эти правила могут быть сохранены в файл: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1464350" y="4510207"/>
            <a:ext cx="3809762" cy="522803"/>
          </a:xfrm>
          <a:prstGeom prst="roundRect">
            <a:avLst>
              <a:gd name="adj" fmla="val 5170"/>
            </a:avLst>
          </a:prstGeom>
          <a:solidFill>
            <a:srgbClr val="F1E8DA"/>
          </a:solidFill>
          <a:ln/>
        </p:spPr>
      </p:sp>
      <p:sp>
        <p:nvSpPr>
          <p:cNvPr id="6" name="Shape 4"/>
          <p:cNvSpPr/>
          <p:nvPr/>
        </p:nvSpPr>
        <p:spPr>
          <a:xfrm>
            <a:off x="1455420" y="4510207"/>
            <a:ext cx="3827621" cy="522803"/>
          </a:xfrm>
          <a:prstGeom prst="roundRect">
            <a:avLst>
              <a:gd name="adj" fmla="val 5170"/>
            </a:avLst>
          </a:prstGeom>
          <a:solidFill>
            <a:srgbClr val="F1E8DA"/>
          </a:solidFill>
          <a:ln/>
        </p:spPr>
      </p:sp>
      <p:sp>
        <p:nvSpPr>
          <p:cNvPr id="7" name="Text 5"/>
          <p:cNvSpPr/>
          <p:nvPr/>
        </p:nvSpPr>
        <p:spPr>
          <a:xfrm>
            <a:off x="1635562" y="4645343"/>
            <a:ext cx="3467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iptables-save &gt; /etc/iptables/rules.v4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464350" y="5185529"/>
            <a:ext cx="3809762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восстановления правил из файла используется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iptables-restore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464350" y="5850731"/>
            <a:ext cx="3809762" cy="522803"/>
          </a:xfrm>
          <a:prstGeom prst="roundRect">
            <a:avLst>
              <a:gd name="adj" fmla="val 5170"/>
            </a:avLst>
          </a:prstGeom>
          <a:solidFill>
            <a:srgbClr val="F1E8DA"/>
          </a:solidFill>
          <a:ln/>
        </p:spPr>
      </p:sp>
      <p:sp>
        <p:nvSpPr>
          <p:cNvPr id="10" name="Shape 8"/>
          <p:cNvSpPr/>
          <p:nvPr/>
        </p:nvSpPr>
        <p:spPr>
          <a:xfrm>
            <a:off x="1455420" y="5850731"/>
            <a:ext cx="3827621" cy="522803"/>
          </a:xfrm>
          <a:prstGeom prst="roundRect">
            <a:avLst>
              <a:gd name="adj" fmla="val 5170"/>
            </a:avLst>
          </a:prstGeom>
          <a:solidFill>
            <a:srgbClr val="F1E8DA"/>
          </a:solidFill>
          <a:ln/>
        </p:spPr>
      </p:sp>
      <p:sp>
        <p:nvSpPr>
          <p:cNvPr id="11" name="Text 9"/>
          <p:cNvSpPr/>
          <p:nvPr/>
        </p:nvSpPr>
        <p:spPr>
          <a:xfrm>
            <a:off x="1635562" y="5985867"/>
            <a:ext cx="3467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iptables-restore &lt; /etc/iptables/rules.v4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10" y="1296710"/>
            <a:ext cx="7452122" cy="496800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721310" y="6417231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Автоматизация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721310" y="6817757"/>
            <a:ext cx="7452122" cy="77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Современные дистрибутивы Linux используют службы, такие как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netfilter-persistent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для автоматического сохранения и восстановления правил при загрузке/выключении системы. Необходимо убедиться, что эти службы активированы.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2CD3D-C4FC-80DA-54A3-252F914CE50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1580793"/>
            <a:ext cx="4580930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 и Перспективы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6150" y="2202299"/>
            <a:ext cx="7891701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iptables остается мощным и широко используемым инструментом для управления межсетевым экраном в Linux, предлагая детальный контроль над сетевым трафиком.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150" y="2852976"/>
            <a:ext cx="357783" cy="3577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50977" y="2914412"/>
            <a:ext cx="254341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Современное Состояние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150977" y="3257669"/>
            <a:ext cx="7366873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Несмотря на появление более новых технологий, таких как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nftables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iptables до сих пор является стандартом де-факто во многих системах и сетях.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150" y="4040624"/>
            <a:ext cx="357783" cy="3577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50977" y="4102060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Переход на nftables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150977" y="4445318"/>
            <a:ext cx="7366873" cy="78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nftables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представляет собой более гибкую и унифицированную систему для фильтрации пакетов, которая постепенно заменяет iptables. Знание iptables все еще является ценным активом, так как многие концепции переходят в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nftables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50" y="5493663"/>
            <a:ext cx="357783" cy="3577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977" y="5555099"/>
            <a:ext cx="300180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Практические Рекомендации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150977" y="5898356"/>
            <a:ext cx="7366873" cy="750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Начинайте с простых правил, постепенно усложняя их. Всегда тестируйте изменения в безопасной среде и обеспечьте возможность отката. Регулярно просматривайте и обновляйте правила межсетевого экрана.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iptables: Углубленный Анализ Межсетевого Экрана Linux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Комплексное руководство для системных администраторов и инженеров по безопасности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7783"/>
            <a:ext cx="795516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Архитектура Netfilter и Роль iptables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45425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Netfilter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фреймворк в ядре Linux, предоставляющий хуки для перехвата и обработки сетевых пакетов на различных этапах их жизненного цикла. Он является основой для функциональности межсетевого экрана, NAT и других сетевых операций.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92905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iptables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выступает в качестве инструмента пользовательского пространства, который позволяет администраторам взаимодействовать с фреймворком Netfilter. С его помощью определяются правила, управляющие поведением сетевого трафика.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940385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Эта синергия обеспечивает мощный и гибкий механизм для контроля над сетевой безопасностью системы Linux.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491" y="3914299"/>
            <a:ext cx="4154686" cy="13232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0F867F-B05F-C2EC-F4C8-DF2D3A765BB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1738" y="1165622"/>
            <a:ext cx="7099697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Таблицы iptables: Разделение Функционала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38" y="1851303"/>
            <a:ext cx="609838" cy="609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7787" y="1851303"/>
            <a:ext cx="199596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Filter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2297787" y="2193369"/>
            <a:ext cx="1995964" cy="1495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Основная таблица для фильтрации пакетов (ACCEPT, DROP, REJECT). Определяет, какие пакеты будут разрешены или запрещены.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962" y="1851303"/>
            <a:ext cx="609838" cy="6098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6012" y="1851303"/>
            <a:ext cx="1995964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 (Network Address Translation)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5236012" y="2717959"/>
            <a:ext cx="1995964" cy="1993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Используется для трансляции IP-адресов и портов. Включает SNAT (исходящий) и DNAT (входящий) для сокрытия или перенаправления трафика.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187" y="1851303"/>
            <a:ext cx="609838" cy="6098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74236" y="1851303"/>
            <a:ext cx="199596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Mangle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174236" y="2193369"/>
            <a:ext cx="1995964" cy="1495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Предназначена для изменения заголовков IP-пакетов (например, TTL, TOS) или установки меток для последующей обработки.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411" y="1851303"/>
            <a:ext cx="609838" cy="6098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12460" y="1851303"/>
            <a:ext cx="199608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Raw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1112460" y="2193369"/>
            <a:ext cx="1996083" cy="2242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Используется для отключения отслеживания соединений (conntrack) для определенных пакетов, что может быть полезно для высокопроизводительных систем.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38" y="4977408"/>
            <a:ext cx="609838" cy="6098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297787" y="4977408"/>
            <a:ext cx="199596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2297787" y="5319474"/>
            <a:ext cx="1995964" cy="1744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Применяет метки безопасности SELinux к пакетам, обеспечивая интеграцию с расширенными механизмами безопасности.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217B4-214E-D692-C8C4-279932760AA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1321" y="541734"/>
            <a:ext cx="5328523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Цепочки (Chains): Путь Пакета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4" y="1308140"/>
            <a:ext cx="12444174" cy="5366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0306" y="5667152"/>
            <a:ext cx="2656936" cy="331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POSTROUTING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30306" y="4424948"/>
            <a:ext cx="2656936" cy="331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930306" y="3195291"/>
            <a:ext cx="2656936" cy="331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/ FORWARD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930306" y="1953088"/>
            <a:ext cx="2656936" cy="331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PREROUTING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41321" y="6849785"/>
            <a:ext cx="12547640" cy="83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Пакеты проходят через определенные цепочки в зависимости от их направления и типа (входящие, исходящие, пересылаемые). Каждая цепочка содержит набор правил, которые обрабатываются последовательно. Встроенные цепочки являются фундаментальной частью маршрутизации пакетов в ядре Linux.</a:t>
            </a:r>
            <a:endParaRPr lang="en-US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31343-B3D6-4837-B818-5996C5254A63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9512" y="396121"/>
            <a:ext cx="431875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Правила и Критерии Фильтрации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2759512" y="2912864"/>
            <a:ext cx="165056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Правила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759512" y="3201233"/>
            <a:ext cx="2966442" cy="355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Каждое правило iptables состоит из нескольких компонентов: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759512" y="3630930"/>
            <a:ext cx="2966442" cy="168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Таблица: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Определяет контекст применения правила (filter, nat, mangle и т.д.).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Цепочка: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Указывает, в какой точке обработки пакета правило должно быть применено (INPUT, OUTPUT, FORWARD).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Критерии: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Условия, которым должен соответствовать пакет.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Действие: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Что происходит с пакетом, если он соответствует критериям.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759512" y="5391864"/>
            <a:ext cx="2966442" cy="386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Пример: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-A INPUT -s 192.168.1.1 -p tcp --dport 22 -j ACCEPT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075759" y="931545"/>
            <a:ext cx="1652468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Основные Критерии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075759" y="1219914"/>
            <a:ext cx="5802511" cy="1302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--source (-s)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IP-адрес источника.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--destination (-d)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IP-адрес назначения.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--protocol (-p)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Протокол (tcp, udp, icmp, all).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--dport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Порт назначения (для TCP/UDP).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--in-interface (-i)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Входящий сетевой интерфейс.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--out-interface (-o)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Исходящий сетевой интерфейс.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59" y="2614493"/>
            <a:ext cx="5802511" cy="51264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A6DE71-808D-384B-3F62-851EAE7813B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876181"/>
            <a:ext cx="5288280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Действия (Targets) iptables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65453" y="1790462"/>
            <a:ext cx="4233267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4651" y="203966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ACCEPT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14651" y="2481143"/>
            <a:ext cx="3734872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Разрешить пакету пройти. Обработка правила завершается.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198507" y="1790462"/>
            <a:ext cx="4233267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7705" y="203966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DROP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47705" y="2481143"/>
            <a:ext cx="3734872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Молча отбросить пакет. Отправитель не получает уведомления.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31561" y="1790462"/>
            <a:ext cx="4233386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203966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REJECT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80759" y="2481143"/>
            <a:ext cx="3734991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Отклонить пакет и отправить отправителю ошибку (напр., ICMP port unreachable).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453" y="3934539"/>
            <a:ext cx="4233267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14651" y="418373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14651" y="4625221"/>
            <a:ext cx="3734872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Записать информацию о пакете в системный журнал (syslog), затем продолжить обработку правил.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198507" y="3934539"/>
            <a:ext cx="4233267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47705" y="418373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SNAT / DNAT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5447705" y="4625221"/>
            <a:ext cx="3734872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Source/Destination NAT. Изменение IP-адреса источника или назначения соответственно.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31561" y="3934539"/>
            <a:ext cx="4233386" cy="1944291"/>
          </a:xfrm>
          <a:prstGeom prst="roundRect">
            <a:avLst>
              <a:gd name="adj" fmla="val 168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80759" y="418373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MASQUERADE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80759" y="4625221"/>
            <a:ext cx="3734991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Динамический SNAT, используется для скрытия внутренней сети за внешним IP-адресом маршрутизатора.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453" y="6078617"/>
            <a:ext cx="13099494" cy="1274683"/>
          </a:xfrm>
          <a:prstGeom prst="roundRect">
            <a:avLst>
              <a:gd name="adj" fmla="val 2574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14651" y="632781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014651" y="6769298"/>
            <a:ext cx="1260109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Прекратить обработку пакета в текущей цепочке и вернуться к вызывающей цепочке.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4865EB-35A1-9945-8D0A-1C844ECA6B0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68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196822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968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8415" y="3230047"/>
            <a:ext cx="6324124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Отслеживание Соединений (conntrack)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1608415" y="3953113"/>
            <a:ext cx="5492353" cy="974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 </a:t>
            </a:r>
            <a:r>
              <a:rPr lang="en-US" sz="13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conntrack</a:t>
            </a: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позволяет iptables отслеживать состояния сетевых соединений. Это критически важно для создания stateful (сохраняющих состояние) межсетевых экранов, которые более надежны и безопасны, чем stateless (без сохранения состояния).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608415" y="5044083"/>
            <a:ext cx="5492353" cy="731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Без отслеживания состояний, каждое правило проверялось бы для каждого пакета независимо, что значительно усложнило бы настройку и снизило бы безопасность.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537013" y="3982164"/>
            <a:ext cx="2681645" cy="1226344"/>
          </a:xfrm>
          <a:prstGeom prst="roundRect">
            <a:avLst>
              <a:gd name="adj" fmla="val 2150"/>
            </a:avLst>
          </a:prstGeom>
          <a:solidFill>
            <a:srgbClr val="F3E7D4"/>
          </a:solidFill>
          <a:ln/>
        </p:spPr>
      </p:sp>
      <p:sp>
        <p:nvSpPr>
          <p:cNvPr id="9" name="Text 5"/>
          <p:cNvSpPr/>
          <p:nvPr/>
        </p:nvSpPr>
        <p:spPr>
          <a:xfrm>
            <a:off x="7712750" y="4157901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712750" y="4545330"/>
            <a:ext cx="2330172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Пакет является частью нового соединения.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10347603" y="3982164"/>
            <a:ext cx="2681764" cy="1226344"/>
          </a:xfrm>
          <a:prstGeom prst="roundRect">
            <a:avLst>
              <a:gd name="adj" fmla="val 2150"/>
            </a:avLst>
          </a:prstGeom>
          <a:solidFill>
            <a:srgbClr val="F3E7D4"/>
          </a:solidFill>
          <a:ln/>
        </p:spPr>
      </p:sp>
      <p:sp>
        <p:nvSpPr>
          <p:cNvPr id="12" name="Text 8"/>
          <p:cNvSpPr/>
          <p:nvPr/>
        </p:nvSpPr>
        <p:spPr>
          <a:xfrm>
            <a:off x="10523339" y="4157901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ESTABLISHED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0523339" y="4545330"/>
            <a:ext cx="2330291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Пакет принадлежит уже установленному соединению.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7537013" y="5337453"/>
            <a:ext cx="2681645" cy="1713786"/>
          </a:xfrm>
          <a:prstGeom prst="roundRect">
            <a:avLst>
              <a:gd name="adj" fmla="val 1538"/>
            </a:avLst>
          </a:prstGeom>
          <a:solidFill>
            <a:srgbClr val="F3E7D4"/>
          </a:solidFill>
          <a:ln/>
        </p:spPr>
      </p:sp>
      <p:sp>
        <p:nvSpPr>
          <p:cNvPr id="15" name="Text 11"/>
          <p:cNvSpPr/>
          <p:nvPr/>
        </p:nvSpPr>
        <p:spPr>
          <a:xfrm>
            <a:off x="7712750" y="5513189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RELATED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712750" y="5900618"/>
            <a:ext cx="2330172" cy="731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Пакет связан с существующим соединением (напр., FTP-data).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10347603" y="5337453"/>
            <a:ext cx="2681764" cy="1713786"/>
          </a:xfrm>
          <a:prstGeom prst="roundRect">
            <a:avLst>
              <a:gd name="adj" fmla="val 1538"/>
            </a:avLst>
          </a:prstGeom>
          <a:solidFill>
            <a:srgbClr val="F3E7D4"/>
          </a:solidFill>
          <a:ln/>
        </p:spPr>
      </p:sp>
      <p:sp>
        <p:nvSpPr>
          <p:cNvPr id="18" name="Text 14"/>
          <p:cNvSpPr/>
          <p:nvPr/>
        </p:nvSpPr>
        <p:spPr>
          <a:xfrm>
            <a:off x="10523339" y="5513189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INVALID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10523339" y="5900618"/>
            <a:ext cx="2330291" cy="974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Пакет не может быть идентифицирован или принадлежит к некорректному соединению.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FA373D-29CE-1515-6C71-5CBEB226DDA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720447"/>
            <a:ext cx="6011823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Базовые Сценарии Настройки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63548" y="1631394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3548" y="1971675"/>
            <a:ext cx="645223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763548" y="2141696"/>
            <a:ext cx="386953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Запрет/Разрешение Входящих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3548" y="2581870"/>
            <a:ext cx="6452235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 политики по умолчанию для цепочки INPUT на DROP, затем явное разрешение необходимых портов (например, HTTP, HTTPS).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548" y="3701653"/>
            <a:ext cx="6452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-P INPUT DROP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3548" y="4177308"/>
            <a:ext cx="6452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-A INPUT -p tcp --dport 80 -j ACCEPT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14617" y="1631394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14617" y="1971675"/>
            <a:ext cx="645223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1" name="Text 9"/>
          <p:cNvSpPr/>
          <p:nvPr/>
        </p:nvSpPr>
        <p:spPr>
          <a:xfrm>
            <a:off x="7414617" y="2141696"/>
            <a:ext cx="256663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Разрешение SSH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14617" y="2581870"/>
            <a:ext cx="645223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Предоставление доступа по SSH только с доверенных IP-адресов для повышения безопасности.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414617" y="3368159"/>
            <a:ext cx="6452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-A INPUT -p tcp --dport 22 -s 192.168.1.0/24 -j ACCEPT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3548" y="4896088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3548" y="5236369"/>
            <a:ext cx="645223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6" name="Text 14"/>
          <p:cNvSpPr/>
          <p:nvPr/>
        </p:nvSpPr>
        <p:spPr>
          <a:xfrm>
            <a:off x="763548" y="5406390"/>
            <a:ext cx="377868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NAT (Маскарадинг)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63548" y="5846564"/>
            <a:ext cx="645223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машинам в частной сети выходить в интернет через один публичный IP-адрес.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63548" y="6632853"/>
            <a:ext cx="6452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-t nat -A POSTROUTING -o eth0 -j MASQUERADE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14617" y="4896088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14617" y="5236369"/>
            <a:ext cx="645223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617" y="5406390"/>
            <a:ext cx="256663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Простой Файервол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414617" y="5846564"/>
            <a:ext cx="645223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Комбинация разрешающих правил для известных сервисов и отброса всего остального входящего трафика.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14617" y="6632853"/>
            <a:ext cx="6452235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iptables -A INPUT -m state --state ESTABLISHED,RELATED -j ACCEPT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D31125-081F-3714-EA3D-879C7E7F271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1029</Words>
  <Application>Microsoft Office PowerPoint</Application>
  <PresentationFormat>Custom</PresentationFormat>
  <Paragraphs>116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Consolas</vt:lpstr>
      <vt:lpstr>Calibri</vt:lpstr>
      <vt:lpstr>110_Besmellah_1(MRT)</vt:lpstr>
      <vt:lpstr>Lora Light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2026-02-13T09:24:01Z</dcterms:created>
  <dcterms:modified xsi:type="dcterms:W3CDTF">2026-02-13T11:52:47Z</dcterms:modified>
</cp:coreProperties>
</file>